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71" r:id="rId6"/>
    <p:sldId id="259" r:id="rId7"/>
    <p:sldId id="262" r:id="rId8"/>
    <p:sldId id="263" r:id="rId9"/>
    <p:sldId id="267" r:id="rId10"/>
    <p:sldId id="268" r:id="rId11"/>
    <p:sldId id="260" r:id="rId12"/>
    <p:sldId id="264" r:id="rId13"/>
    <p:sldId id="276" r:id="rId14"/>
    <p:sldId id="269" r:id="rId15"/>
    <p:sldId id="270" r:id="rId16"/>
    <p:sldId id="273" r:id="rId17"/>
    <p:sldId id="277" r:id="rId18"/>
    <p:sldId id="278" r:id="rId19"/>
    <p:sldId id="272" r:id="rId20"/>
    <p:sldId id="279" r:id="rId21"/>
    <p:sldId id="280" r:id="rId22"/>
    <p:sldId id="281" r:id="rId23"/>
    <p:sldId id="284" r:id="rId24"/>
    <p:sldId id="285" r:id="rId25"/>
    <p:sldId id="286" r:id="rId26"/>
    <p:sldId id="282" r:id="rId27"/>
    <p:sldId id="283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5" autoAdjust="0"/>
    <p:restoredTop sz="94660"/>
  </p:normalViewPr>
  <p:slideViewPr>
    <p:cSldViewPr>
      <p:cViewPr varScale="1">
        <p:scale>
          <a:sx n="106" d="100"/>
          <a:sy n="106" d="100"/>
        </p:scale>
        <p:origin x="117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F970-56FA-405C-98FB-35793189B868}" type="datetimeFigureOut">
              <a:rPr lang="cs-CZ" smtClean="0"/>
              <a:t>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E608-39D3-4078-BFBF-73F2EB1174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65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F970-56FA-405C-98FB-35793189B868}" type="datetimeFigureOut">
              <a:rPr lang="cs-CZ" smtClean="0"/>
              <a:t>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E608-39D3-4078-BFBF-73F2EB1174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75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F970-56FA-405C-98FB-35793189B868}" type="datetimeFigureOut">
              <a:rPr lang="cs-CZ" smtClean="0"/>
              <a:t>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E608-39D3-4078-BFBF-73F2EB1174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671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F970-56FA-405C-98FB-35793189B868}" type="datetimeFigureOut">
              <a:rPr lang="cs-CZ" smtClean="0"/>
              <a:t>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E608-39D3-4078-BFBF-73F2EB1174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366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F970-56FA-405C-98FB-35793189B868}" type="datetimeFigureOut">
              <a:rPr lang="cs-CZ" smtClean="0"/>
              <a:t>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E608-39D3-4078-BFBF-73F2EB1174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16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F970-56FA-405C-98FB-35793189B868}" type="datetimeFigureOut">
              <a:rPr lang="cs-CZ" smtClean="0"/>
              <a:t>6.10.2015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E608-39D3-4078-BFBF-73F2EB1174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004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F970-56FA-405C-98FB-35793189B868}" type="datetimeFigureOut">
              <a:rPr lang="cs-CZ" smtClean="0"/>
              <a:t>6.10.2015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E608-39D3-4078-BFBF-73F2EB1174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F970-56FA-405C-98FB-35793189B868}" type="datetimeFigureOut">
              <a:rPr lang="cs-CZ" smtClean="0"/>
              <a:t>6.10.2015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E608-39D3-4078-BFBF-73F2EB1174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7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F970-56FA-405C-98FB-35793189B868}" type="datetimeFigureOut">
              <a:rPr lang="cs-CZ" smtClean="0"/>
              <a:t>6.10.2015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E608-39D3-4078-BFBF-73F2EB1174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672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F970-56FA-405C-98FB-35793189B868}" type="datetimeFigureOut">
              <a:rPr lang="cs-CZ" smtClean="0"/>
              <a:t>6.10.2015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E608-39D3-4078-BFBF-73F2EB1174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351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F970-56FA-405C-98FB-35793189B868}" type="datetimeFigureOut">
              <a:rPr lang="cs-CZ" smtClean="0"/>
              <a:t>6.10.2015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E608-39D3-4078-BFBF-73F2EB1174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16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8F970-56FA-405C-98FB-35793189B868}" type="datetimeFigureOut">
              <a:rPr lang="cs-CZ" smtClean="0"/>
              <a:t>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2E608-39D3-4078-BFBF-73F2EB1174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613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352928" cy="3168351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err="1" smtClean="0">
                <a:solidFill>
                  <a:schemeClr val="tx2"/>
                </a:solidFill>
              </a:rPr>
              <a:t>M</a:t>
            </a:r>
            <a:r>
              <a:rPr lang="cs-CZ" b="1" dirty="0" err="1" smtClean="0"/>
              <a:t>edical</a:t>
            </a:r>
            <a:r>
              <a:rPr lang="cs-CZ" b="1" dirty="0" smtClean="0"/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</a:t>
            </a:r>
            <a:r>
              <a:rPr lang="cs-CZ" b="1" dirty="0" err="1" smtClean="0"/>
              <a:t>aping</a:t>
            </a:r>
            <a:r>
              <a:rPr lang="cs-CZ" b="1" dirty="0" smtClean="0"/>
              <a:t> </a:t>
            </a:r>
            <a:r>
              <a:rPr lang="cs-CZ" b="1" dirty="0" err="1" smtClean="0"/>
              <a:t>Concept</a:t>
            </a:r>
            <a:r>
              <a:rPr lang="cs-CZ" b="1" dirty="0" smtClean="0"/>
              <a:t> </a:t>
            </a:r>
            <a:br>
              <a:rPr lang="cs-CZ" b="1" dirty="0" smtClean="0"/>
            </a:br>
            <a:r>
              <a:rPr lang="cs-CZ" b="1" dirty="0" smtClean="0"/>
              <a:t>V LÉČBĚ </a:t>
            </a:r>
            <a:br>
              <a:rPr lang="cs-CZ" b="1" dirty="0" smtClean="0"/>
            </a:br>
            <a:r>
              <a:rPr lang="cs-CZ" b="1" dirty="0" smtClean="0"/>
              <a:t>PUPEČNÍ KÝLY</a:t>
            </a:r>
            <a:br>
              <a:rPr lang="cs-CZ" b="1" dirty="0" smtClean="0"/>
            </a:br>
            <a:r>
              <a:rPr lang="cs-CZ" b="1" dirty="0" smtClean="0"/>
              <a:t> U </a:t>
            </a:r>
            <a:br>
              <a:rPr lang="cs-CZ" b="1" dirty="0" smtClean="0"/>
            </a:br>
            <a:r>
              <a:rPr lang="cs-CZ" b="1" dirty="0" smtClean="0"/>
              <a:t>NOVOROZENCŮ</a:t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01688"/>
          </a:xfrm>
        </p:spPr>
        <p:txBody>
          <a:bodyPr/>
          <a:lstStyle/>
          <a:p>
            <a:r>
              <a:rPr lang="cs-CZ" sz="2800" dirty="0" smtClean="0">
                <a:solidFill>
                  <a:schemeClr val="tx1"/>
                </a:solidFill>
              </a:rPr>
              <a:t>Mgr. Tomáš Cupian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 Mgr. Aneta </a:t>
            </a:r>
            <a:r>
              <a:rPr lang="cs-CZ" sz="2800" dirty="0" err="1" smtClean="0">
                <a:solidFill>
                  <a:schemeClr val="tx1"/>
                </a:solidFill>
              </a:rPr>
              <a:t>Dominiková</a:t>
            </a:r>
            <a:endParaRPr lang="cs-CZ" sz="2800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pic>
        <p:nvPicPr>
          <p:cNvPr id="1026" name="Picture 2" descr="C:\Users\Tom a Marci\Desktop\TOM\Re-habilis\Dokumentace REHABILITACE Re-habilis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733256"/>
            <a:ext cx="302433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18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JAK SE K NÁM NOVOROZENEC DOSTANE?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záchyt pupeční kýly dětským ošetřujícím lékařem, někdy pouze rodičem,</a:t>
            </a:r>
          </a:p>
          <a:p>
            <a:pPr algn="just"/>
            <a:r>
              <a:rPr lang="cs-CZ" dirty="0"/>
              <a:t>o</a:t>
            </a:r>
            <a:r>
              <a:rPr lang="cs-CZ" dirty="0" smtClean="0"/>
              <a:t>bjednání se a domluvení, zda dorazí rodič s novorozencem do ambulance nebo vyjedeme my za nimi domů,</a:t>
            </a:r>
          </a:p>
          <a:p>
            <a:pPr algn="just"/>
            <a:r>
              <a:rPr lang="cs-CZ" dirty="0"/>
              <a:t>v</a:t>
            </a:r>
            <a:r>
              <a:rPr lang="cs-CZ" dirty="0" smtClean="0"/>
              <a:t>lastní „vyšetření“, zjištění stavu v oblasti břišní stěny,</a:t>
            </a:r>
          </a:p>
          <a:p>
            <a:pPr algn="just"/>
            <a:r>
              <a:rPr lang="cs-CZ" dirty="0"/>
              <a:t>i</a:t>
            </a:r>
            <a:r>
              <a:rPr lang="cs-CZ" dirty="0" smtClean="0"/>
              <a:t>nstruktáž rodiny…</a:t>
            </a:r>
          </a:p>
        </p:txBody>
      </p:sp>
    </p:spTree>
    <p:extLst>
      <p:ext uri="{BB962C8B-B14F-4D97-AF65-F5344CB8AC3E}">
        <p14:creationId xmlns:p14="http://schemas.microsoft.com/office/powerpoint/2010/main" val="397388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INSTRUKTÁŽ RODIČE V BODECH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88131"/>
            <a:ext cx="5482952" cy="5184576"/>
          </a:xfrm>
        </p:spPr>
        <p:txBody>
          <a:bodyPr>
            <a:normAutofit fontScale="55000" lnSpcReduction="20000"/>
          </a:bodyPr>
          <a:lstStyle/>
          <a:p>
            <a:pPr algn="just"/>
            <a:endParaRPr lang="cs-CZ" dirty="0" smtClean="0"/>
          </a:p>
          <a:p>
            <a:pPr algn="just"/>
            <a:endParaRPr lang="cs-CZ" dirty="0"/>
          </a:p>
          <a:p>
            <a:pPr algn="just"/>
            <a:r>
              <a:rPr lang="cs-CZ" dirty="0" smtClean="0"/>
              <a:t>6-7cm </a:t>
            </a:r>
            <a:r>
              <a:rPr lang="cs-CZ" dirty="0" err="1" smtClean="0"/>
              <a:t>tejpovací</a:t>
            </a:r>
            <a:r>
              <a:rPr lang="cs-CZ" dirty="0" smtClean="0"/>
              <a:t> </a:t>
            </a:r>
            <a:r>
              <a:rPr lang="cs-CZ" dirty="0"/>
              <a:t>pásky, rozstřižené podélně </a:t>
            </a:r>
            <a:r>
              <a:rPr lang="cs-CZ" dirty="0" smtClean="0"/>
              <a:t>napůl,</a:t>
            </a:r>
          </a:p>
          <a:p>
            <a:pPr algn="just"/>
            <a:r>
              <a:rPr lang="cs-CZ" dirty="0" smtClean="0"/>
              <a:t>zakulacené rohy, </a:t>
            </a:r>
            <a:endParaRPr lang="cs-CZ" dirty="0"/>
          </a:p>
          <a:p>
            <a:pPr algn="just"/>
            <a:r>
              <a:rPr lang="cs-CZ" dirty="0"/>
              <a:t>a</a:t>
            </a:r>
            <a:r>
              <a:rPr lang="cs-CZ" dirty="0" smtClean="0"/>
              <a:t>plikace po </a:t>
            </a:r>
            <a:r>
              <a:rPr lang="cs-CZ" dirty="0"/>
              <a:t>koupeli, po osušení </a:t>
            </a:r>
            <a:r>
              <a:rPr lang="cs-CZ" dirty="0" smtClean="0"/>
              <a:t>dítěte,</a:t>
            </a:r>
            <a:endParaRPr lang="cs-CZ" dirty="0"/>
          </a:p>
          <a:p>
            <a:pPr algn="just"/>
            <a:r>
              <a:rPr lang="cs-CZ" dirty="0" smtClean="0"/>
              <a:t>tzv</a:t>
            </a:r>
            <a:r>
              <a:rPr lang="cs-CZ" dirty="0"/>
              <a:t>. „</a:t>
            </a:r>
            <a:r>
              <a:rPr lang="cs-CZ" dirty="0" err="1" smtClean="0"/>
              <a:t>ligamentová</a:t>
            </a:r>
            <a:r>
              <a:rPr lang="cs-CZ" dirty="0" smtClean="0"/>
              <a:t> technika“ (2 pásky přes sebe kříží se přesně v místě </a:t>
            </a:r>
            <a:r>
              <a:rPr lang="cs-CZ" dirty="0" err="1" smtClean="0"/>
              <a:t>herniace</a:t>
            </a:r>
            <a:r>
              <a:rPr lang="cs-CZ" dirty="0" smtClean="0"/>
              <a:t>),</a:t>
            </a:r>
          </a:p>
          <a:p>
            <a:pPr algn="just"/>
            <a:r>
              <a:rPr lang="cs-CZ" dirty="0"/>
              <a:t>n</a:t>
            </a:r>
            <a:r>
              <a:rPr lang="cs-CZ" dirty="0" smtClean="0"/>
              <a:t>ejosvědčenější délka aplikace </a:t>
            </a:r>
            <a:r>
              <a:rPr lang="cs-CZ" dirty="0" err="1" smtClean="0"/>
              <a:t>kinesiotejpu</a:t>
            </a:r>
            <a:r>
              <a:rPr lang="cs-CZ" dirty="0" smtClean="0"/>
              <a:t> na pupku -  </a:t>
            </a:r>
            <a:r>
              <a:rPr lang="cs-CZ" dirty="0"/>
              <a:t>4 dny. </a:t>
            </a:r>
            <a:endParaRPr lang="cs-CZ" dirty="0" smtClean="0"/>
          </a:p>
          <a:p>
            <a:pPr algn="just"/>
            <a:r>
              <a:rPr lang="cs-CZ" dirty="0"/>
              <a:t>o</a:t>
            </a:r>
            <a:r>
              <a:rPr lang="cs-CZ" dirty="0" smtClean="0"/>
              <a:t>dstranění - </a:t>
            </a:r>
            <a:r>
              <a:rPr lang="cs-CZ" dirty="0"/>
              <a:t>p</a:t>
            </a:r>
            <a:r>
              <a:rPr lang="cs-CZ" dirty="0" smtClean="0"/>
              <a:t>řed </a:t>
            </a:r>
            <a:r>
              <a:rPr lang="cs-CZ" dirty="0"/>
              <a:t>koupelí (nebo v ní) onoho 4. </a:t>
            </a:r>
            <a:r>
              <a:rPr lang="cs-CZ" dirty="0" smtClean="0"/>
              <a:t>dne,</a:t>
            </a:r>
          </a:p>
          <a:p>
            <a:pPr algn="just"/>
            <a:r>
              <a:rPr lang="cs-CZ" dirty="0"/>
              <a:t>p</a:t>
            </a:r>
            <a:r>
              <a:rPr lang="cs-CZ" dirty="0" smtClean="0"/>
              <a:t>oté pauza cca </a:t>
            </a:r>
            <a:r>
              <a:rPr lang="cs-CZ" dirty="0"/>
              <a:t>1 až 2 dny </a:t>
            </a:r>
            <a:r>
              <a:rPr lang="cs-CZ" dirty="0" smtClean="0"/>
              <a:t>(délka pauzy se </a:t>
            </a:r>
            <a:r>
              <a:rPr lang="cs-CZ" dirty="0"/>
              <a:t>řídí reakcí </a:t>
            </a:r>
            <a:r>
              <a:rPr lang="cs-CZ" dirty="0" smtClean="0"/>
              <a:t>kůže),</a:t>
            </a:r>
          </a:p>
          <a:p>
            <a:pPr algn="just"/>
            <a:r>
              <a:rPr lang="cs-CZ" dirty="0"/>
              <a:t>n</a:t>
            </a:r>
            <a:r>
              <a:rPr lang="cs-CZ" dirty="0" smtClean="0"/>
              <a:t>ásleduje aplikace dalšího „kříže“ </a:t>
            </a:r>
            <a:r>
              <a:rPr lang="cs-CZ" dirty="0"/>
              <a:t>s</a:t>
            </a:r>
            <a:r>
              <a:rPr lang="cs-CZ" dirty="0" smtClean="0"/>
              <a:t> pootočením o 45°,</a:t>
            </a:r>
          </a:p>
          <a:p>
            <a:pPr algn="just"/>
            <a:r>
              <a:rPr lang="cs-CZ" dirty="0"/>
              <a:t>r</a:t>
            </a:r>
            <a:r>
              <a:rPr lang="cs-CZ" dirty="0" smtClean="0"/>
              <a:t>odiče si zakoupí tejpovací pásku domů – pokračování v zavedeném postupu,</a:t>
            </a:r>
          </a:p>
          <a:p>
            <a:pPr algn="just"/>
            <a:r>
              <a:rPr lang="cs-CZ" dirty="0" smtClean="0"/>
              <a:t>ukončení terapie dle kontrol jak u nás, tak zejména </a:t>
            </a:r>
            <a:r>
              <a:rPr lang="cs-CZ" dirty="0"/>
              <a:t>u </a:t>
            </a:r>
            <a:r>
              <a:rPr lang="cs-CZ" dirty="0" smtClean="0"/>
              <a:t>pediatra, příp. chirurga,</a:t>
            </a:r>
            <a:endParaRPr lang="cs-CZ" dirty="0"/>
          </a:p>
        </p:txBody>
      </p:sp>
      <p:pic>
        <p:nvPicPr>
          <p:cNvPr id="6" name="obrázek 6" descr="C:\Users\Tom a Marci\Desktop\Re-habilis\Fotogalerie\Foto nové\F2.jpg"/>
          <p:cNvPicPr/>
          <p:nvPr/>
        </p:nvPicPr>
        <p:blipFill rotWithShape="1">
          <a:blip r:embed="rId2" cstate="print"/>
          <a:srcRect l="50633" t="53658" r="20253" b="2440"/>
          <a:stretch/>
        </p:blipFill>
        <p:spPr bwMode="auto">
          <a:xfrm>
            <a:off x="6094512" y="1388131"/>
            <a:ext cx="2592288" cy="199343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568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MATERIÁL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</a:t>
            </a:r>
            <a:r>
              <a:rPr lang="cs-CZ" dirty="0" smtClean="0"/>
              <a:t>ejlepší zkušenosti máme s bílým KIRA sports </a:t>
            </a:r>
            <a:r>
              <a:rPr lang="cs-CZ" dirty="0" err="1" smtClean="0"/>
              <a:t>tapem</a:t>
            </a:r>
            <a:endParaRPr lang="cs-CZ" dirty="0"/>
          </a:p>
        </p:txBody>
      </p:sp>
      <p:pic>
        <p:nvPicPr>
          <p:cNvPr id="1026" name="Picture 2" descr="C:\Users\Tom a Marci\Desktop\medium_kiraspor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76872"/>
            <a:ext cx="3810000" cy="38100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94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b="1" u="sng" dirty="0" smtClean="0"/>
              <a:t>KAZUISTIKY</a:t>
            </a:r>
            <a:endParaRPr lang="cs-CZ" sz="5400" b="1" u="sng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591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cs-CZ" b="1" dirty="0" smtClean="0"/>
              <a:t>KAZUISTIKA č.1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Pacientka </a:t>
            </a:r>
            <a:r>
              <a:rPr lang="cs-CZ" sz="2800" dirty="0"/>
              <a:t>Z. K., cca 5. měsíc, foto </a:t>
            </a:r>
            <a:r>
              <a:rPr lang="cs-CZ" sz="2800" dirty="0" smtClean="0"/>
              <a:t>čelně a zboku</a:t>
            </a:r>
            <a:endParaRPr lang="cs-CZ" sz="2800" dirty="0"/>
          </a:p>
        </p:txBody>
      </p:sp>
      <p:pic>
        <p:nvPicPr>
          <p:cNvPr id="4" name="obrázek 1" descr="C:\Users\Tom a Marci\Desktop\Re-habilis\Blog\pupeční kýla\od eny\P207000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92896"/>
            <a:ext cx="3384376" cy="266429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2" descr="C:\Users\Tom a Marci\Desktop\Re-habilis\Blog\pupeční kýla\od eny\P20700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492896"/>
            <a:ext cx="3240360" cy="266429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54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cs-CZ" sz="4900" b="1" dirty="0" smtClean="0"/>
              <a:t>KAZUISTIKA č.1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100" dirty="0" smtClean="0"/>
              <a:t>Pacientka Z. K., cca 9. měsíc, foto čelně a zboku</a:t>
            </a:r>
            <a:endParaRPr lang="cs-CZ" sz="3100" dirty="0"/>
          </a:p>
        </p:txBody>
      </p:sp>
      <p:pic>
        <p:nvPicPr>
          <p:cNvPr id="4" name="obrázek 3" descr="C:\Users\Tom a Marci\Desktop\Re-habilis\Blog\pupeční kýla\od eny\P605006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24944"/>
            <a:ext cx="3240360" cy="228287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obrázek 4" descr="C:\Users\Tom a Marci\Desktop\Re-habilis\Blog\pupeční kýla\od eny\P60500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5909" y="2924944"/>
            <a:ext cx="3240360" cy="228408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514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KAZUISTIKA č.1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FontTx/>
              <a:buChar char="-"/>
            </a:pPr>
            <a:r>
              <a:rPr lang="cs-CZ" dirty="0" smtClean="0"/>
              <a:t>pacientce</a:t>
            </a:r>
            <a:r>
              <a:rPr lang="cs-CZ" b="1" dirty="0" smtClean="0"/>
              <a:t> </a:t>
            </a:r>
            <a:r>
              <a:rPr lang="cs-CZ" dirty="0"/>
              <a:t>Z. K. se rozvinula postupně velice silná pupeční </a:t>
            </a:r>
            <a:r>
              <a:rPr lang="cs-CZ" dirty="0" smtClean="0"/>
              <a:t>kýla </a:t>
            </a:r>
            <a:r>
              <a:rPr lang="cs-CZ" dirty="0"/>
              <a:t>s maximem v cca </a:t>
            </a:r>
            <a:r>
              <a:rPr lang="cs-CZ" dirty="0" smtClean="0"/>
              <a:t>5. </a:t>
            </a:r>
            <a:r>
              <a:rPr lang="cs-CZ" dirty="0"/>
              <a:t>měsíci věku. </a:t>
            </a:r>
            <a:endParaRPr lang="cs-CZ" dirty="0" smtClean="0"/>
          </a:p>
          <a:p>
            <a:pPr algn="just">
              <a:buFontTx/>
              <a:buChar char="-"/>
            </a:pPr>
            <a:r>
              <a:rPr lang="cs-CZ" dirty="0"/>
              <a:t>ř</a:t>
            </a:r>
            <a:r>
              <a:rPr lang="cs-CZ" dirty="0" smtClean="0"/>
              <a:t>ešení </a:t>
            </a:r>
            <a:r>
              <a:rPr lang="cs-CZ" dirty="0"/>
              <a:t>bylo </a:t>
            </a:r>
            <a:r>
              <a:rPr lang="cs-CZ" dirty="0" smtClean="0"/>
              <a:t>dětskou lékařkou </a:t>
            </a:r>
            <a:r>
              <a:rPr lang="cs-CZ" dirty="0"/>
              <a:t>navrženo opět </a:t>
            </a:r>
            <a:r>
              <a:rPr lang="cs-CZ" dirty="0" smtClean="0"/>
              <a:t>obyčejnou leukoplastí </a:t>
            </a:r>
            <a:r>
              <a:rPr lang="cs-CZ" dirty="0"/>
              <a:t>s kusem </a:t>
            </a:r>
            <a:r>
              <a:rPr lang="cs-CZ" dirty="0" smtClean="0"/>
              <a:t>gázy, ale maminka </a:t>
            </a:r>
            <a:r>
              <a:rPr lang="cs-CZ" dirty="0"/>
              <a:t>neváhala a vyhledala rady a začala </a:t>
            </a:r>
            <a:r>
              <a:rPr lang="cs-CZ" dirty="0" smtClean="0"/>
              <a:t>terapii dle </a:t>
            </a:r>
            <a:r>
              <a:rPr lang="cs-CZ" dirty="0" smtClean="0">
                <a:solidFill>
                  <a:schemeClr val="tx2"/>
                </a:solidFill>
              </a:rPr>
              <a:t>M</a:t>
            </a:r>
            <a:r>
              <a:rPr lang="cs-CZ" dirty="0" smtClean="0">
                <a:solidFill>
                  <a:srgbClr val="FF0000"/>
                </a:solidFill>
              </a:rPr>
              <a:t>T</a:t>
            </a:r>
            <a:r>
              <a:rPr lang="cs-CZ" dirty="0" smtClean="0"/>
              <a:t>C.</a:t>
            </a:r>
          </a:p>
          <a:p>
            <a:pPr algn="just">
              <a:buFontTx/>
              <a:buChar char="-"/>
            </a:pPr>
            <a:r>
              <a:rPr lang="cs-CZ" dirty="0" smtClean="0"/>
              <a:t>ve </a:t>
            </a:r>
            <a:r>
              <a:rPr lang="cs-CZ" dirty="0"/>
              <a:t>věku cca 9 </a:t>
            </a:r>
            <a:r>
              <a:rPr lang="cs-CZ" dirty="0" smtClean="0"/>
              <a:t>měsíců</a:t>
            </a:r>
            <a:r>
              <a:rPr lang="cs-CZ" dirty="0"/>
              <a:t> </a:t>
            </a:r>
            <a:r>
              <a:rPr lang="cs-CZ" dirty="0" smtClean="0"/>
              <a:t>byla </a:t>
            </a:r>
            <a:r>
              <a:rPr lang="cs-CZ" dirty="0"/>
              <a:t>pupeční kýla minimální, stav se výrazně </a:t>
            </a:r>
            <a:r>
              <a:rPr lang="cs-CZ" dirty="0" smtClean="0"/>
              <a:t>zlepšil, cca ve 12 měsíci bez potíží.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21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KAZUISTIKA </a:t>
            </a:r>
            <a:r>
              <a:rPr lang="cs-CZ" b="1" dirty="0" smtClean="0"/>
              <a:t>č. 2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3"/>
          <a:stretch/>
        </p:blipFill>
        <p:spPr>
          <a:xfrm rot="5400000">
            <a:off x="2661235" y="3049177"/>
            <a:ext cx="3821530" cy="273630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1259632" y="1665757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Pacientka </a:t>
            </a:r>
            <a:r>
              <a:rPr lang="cs-CZ" sz="2800" dirty="0" smtClean="0"/>
              <a:t>I. </a:t>
            </a:r>
            <a:r>
              <a:rPr lang="cs-CZ" sz="2800" dirty="0"/>
              <a:t>K</a:t>
            </a:r>
            <a:r>
              <a:rPr lang="cs-CZ" sz="2800" dirty="0" smtClean="0"/>
              <a:t>.,  3. </a:t>
            </a:r>
            <a:r>
              <a:rPr lang="cs-CZ" sz="2800" dirty="0"/>
              <a:t>měsíc, foto čelně</a:t>
            </a:r>
          </a:p>
        </p:txBody>
      </p:sp>
    </p:spTree>
    <p:extLst>
      <p:ext uri="{BB962C8B-B14F-4D97-AF65-F5344CB8AC3E}">
        <p14:creationId xmlns:p14="http://schemas.microsoft.com/office/powerpoint/2010/main" val="222214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KAZUISTIKA č</a:t>
            </a:r>
            <a:r>
              <a:rPr lang="cs-CZ" b="1" dirty="0" smtClean="0"/>
              <a:t>. 2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049390"/>
            <a:ext cx="4869752" cy="2860749"/>
          </a:xfr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2074328" y="2132856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Pacientka I. K.,  </a:t>
            </a:r>
            <a:r>
              <a:rPr lang="cs-CZ" sz="2800" dirty="0" smtClean="0"/>
              <a:t>9. </a:t>
            </a:r>
            <a:r>
              <a:rPr lang="cs-CZ" sz="2800" dirty="0"/>
              <a:t>měsíc, foto čelně</a:t>
            </a:r>
          </a:p>
        </p:txBody>
      </p:sp>
    </p:spTree>
    <p:extLst>
      <p:ext uri="{BB962C8B-B14F-4D97-AF65-F5344CB8AC3E}">
        <p14:creationId xmlns:p14="http://schemas.microsoft.com/office/powerpoint/2010/main" val="36201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KAZUISTIKA č. 2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cs-CZ" dirty="0" smtClean="0"/>
              <a:t>pacientce</a:t>
            </a:r>
            <a:r>
              <a:rPr lang="cs-CZ" b="1" dirty="0" smtClean="0"/>
              <a:t> </a:t>
            </a:r>
            <a:r>
              <a:rPr lang="cs-CZ" dirty="0"/>
              <a:t>I</a:t>
            </a:r>
            <a:r>
              <a:rPr lang="cs-CZ" dirty="0" smtClean="0"/>
              <a:t>. </a:t>
            </a:r>
            <a:r>
              <a:rPr lang="cs-CZ" dirty="0"/>
              <a:t>K. se </a:t>
            </a:r>
            <a:r>
              <a:rPr lang="cs-CZ" dirty="0" smtClean="0"/>
              <a:t>během prvních 3 měsíců po narození rozvinula pupeční kýla. </a:t>
            </a:r>
          </a:p>
          <a:p>
            <a:pPr algn="just">
              <a:buFontTx/>
              <a:buChar char="-"/>
            </a:pPr>
            <a:r>
              <a:rPr lang="cs-CZ" dirty="0" smtClean="0"/>
              <a:t>pediatr, obeznámen s terapií dle </a:t>
            </a:r>
            <a:r>
              <a:rPr lang="cs-CZ" dirty="0" smtClean="0">
                <a:solidFill>
                  <a:schemeClr val="tx2"/>
                </a:solidFill>
              </a:rPr>
              <a:t>M</a:t>
            </a:r>
            <a:r>
              <a:rPr lang="cs-CZ" dirty="0" smtClean="0">
                <a:solidFill>
                  <a:srgbClr val="FF0000"/>
                </a:solidFill>
              </a:rPr>
              <a:t>T</a:t>
            </a:r>
            <a:r>
              <a:rPr lang="cs-CZ" dirty="0" smtClean="0"/>
              <a:t>C, doporučil tuto terapii vyzkoušet. </a:t>
            </a:r>
          </a:p>
          <a:p>
            <a:pPr algn="just">
              <a:buFontTx/>
              <a:buChar char="-"/>
            </a:pPr>
            <a:r>
              <a:rPr lang="cs-CZ" dirty="0"/>
              <a:t>m</a:t>
            </a:r>
            <a:r>
              <a:rPr lang="cs-CZ" dirty="0" smtClean="0"/>
              <a:t>aminka dítěte začala </a:t>
            </a:r>
            <a:r>
              <a:rPr lang="cs-CZ" dirty="0" err="1" smtClean="0"/>
              <a:t>tejpovat</a:t>
            </a:r>
            <a:r>
              <a:rPr lang="cs-CZ" dirty="0" smtClean="0"/>
              <a:t> ve 3 měsících věku dítěte, ve </a:t>
            </a:r>
            <a:r>
              <a:rPr lang="cs-CZ" dirty="0"/>
              <a:t>věku </a:t>
            </a:r>
            <a:r>
              <a:rPr lang="cs-CZ" dirty="0" smtClean="0"/>
              <a:t>7 měsíců</a:t>
            </a:r>
            <a:r>
              <a:rPr lang="cs-CZ" dirty="0"/>
              <a:t> </a:t>
            </a:r>
            <a:r>
              <a:rPr lang="cs-CZ" dirty="0" smtClean="0"/>
              <a:t>byla </a:t>
            </a:r>
            <a:r>
              <a:rPr lang="cs-CZ" dirty="0"/>
              <a:t>pupeční kýla minimální, </a:t>
            </a:r>
            <a:r>
              <a:rPr lang="cs-CZ" dirty="0" smtClean="0"/>
              <a:t>ve věku 9 měsíců byla pediatrem terapie ukončena.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885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VZNIK PUPEČNÍ KÝLY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FontTx/>
              <a:buChar char="-"/>
            </a:pPr>
            <a:r>
              <a:rPr lang="cs-CZ" dirty="0" smtClean="0"/>
              <a:t>pupeční jizva je okrouhlý útvar o průměru asi 1 cm, nacházející se v zeslabeném místě břišní stěny</a:t>
            </a:r>
            <a:r>
              <a:rPr lang="cs-CZ" dirty="0"/>
              <a:t>,</a:t>
            </a:r>
            <a:endParaRPr lang="cs-CZ" dirty="0" smtClean="0"/>
          </a:p>
          <a:p>
            <a:pPr algn="just">
              <a:buFontTx/>
              <a:buChar char="-"/>
            </a:pPr>
            <a:r>
              <a:rPr lang="cs-CZ" dirty="0"/>
              <a:t>m</a:t>
            </a:r>
            <a:r>
              <a:rPr lang="cs-CZ" dirty="0" smtClean="0"/>
              <a:t>ístní absence podkožního tuku - vznik </a:t>
            </a:r>
            <a:r>
              <a:rPr lang="cs-CZ" b="1" dirty="0" smtClean="0"/>
              <a:t>pupeční jamky</a:t>
            </a:r>
            <a:r>
              <a:rPr lang="cs-CZ" dirty="0" smtClean="0"/>
              <a:t>,</a:t>
            </a:r>
          </a:p>
          <a:p>
            <a:pPr algn="just">
              <a:buFontTx/>
              <a:buChar char="-"/>
            </a:pPr>
            <a:r>
              <a:rPr lang="cs-CZ" dirty="0"/>
              <a:t>n</a:t>
            </a:r>
            <a:r>
              <a:rPr lang="cs-CZ" dirty="0" smtClean="0"/>
              <a:t>a dně jamky se nachází </a:t>
            </a:r>
            <a:r>
              <a:rPr lang="cs-CZ" b="1" dirty="0" smtClean="0"/>
              <a:t>pupeční papila</a:t>
            </a:r>
            <a:r>
              <a:rPr lang="cs-CZ" dirty="0" smtClean="0"/>
              <a:t> (hrbolek směřující ven),</a:t>
            </a:r>
          </a:p>
          <a:p>
            <a:pPr algn="just">
              <a:buFontTx/>
              <a:buChar char="-"/>
            </a:pPr>
            <a:r>
              <a:rPr lang="cs-CZ" dirty="0"/>
              <a:t>o</a:t>
            </a:r>
            <a:r>
              <a:rPr lang="cs-CZ" dirty="0" smtClean="0"/>
              <a:t>ba útvary vznikají během tzv. „mumifikace“ pupečníku v období těsně po narození ,</a:t>
            </a:r>
          </a:p>
          <a:p>
            <a:pPr algn="just"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o porodu proces „zatažení“ celého otvoru trvá </a:t>
            </a:r>
            <a:r>
              <a:rPr lang="cs-CZ" b="1" dirty="0" smtClean="0"/>
              <a:t>až do 16. měsíce dítěte</a:t>
            </a:r>
            <a:r>
              <a:rPr lang="cs-CZ" dirty="0" smtClean="0"/>
              <a:t>,</a:t>
            </a:r>
          </a:p>
          <a:p>
            <a:pPr algn="just"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upeční kýla </a:t>
            </a:r>
            <a:r>
              <a:rPr lang="cs-CZ" b="1" dirty="0" smtClean="0"/>
              <a:t>vzniká protržením pupeční jizvy </a:t>
            </a:r>
            <a:r>
              <a:rPr lang="cs-CZ" dirty="0" smtClean="0"/>
              <a:t>a do podkoží proniká výchlipka pobřišnice spolu se střevní kličkou nebo s částí tzv. velké předstěry.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083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1190"/>
            <a:ext cx="8229600" cy="1143000"/>
          </a:xfrm>
        </p:spPr>
        <p:txBody>
          <a:bodyPr/>
          <a:lstStyle/>
          <a:p>
            <a:r>
              <a:rPr lang="cs-CZ" b="1" dirty="0" smtClean="0"/>
              <a:t>KAZUISTIKA č.3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2582825"/>
            <a:ext cx="4805445" cy="360408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1259632" y="1731897"/>
            <a:ext cx="6111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Pacient V.K.,  konec 2. měsíce, boční foto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49218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KAZUISTIKA č</a:t>
            </a:r>
            <a:r>
              <a:rPr lang="cs-CZ" b="1" dirty="0" smtClean="0"/>
              <a:t>. 3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253" y="2564904"/>
            <a:ext cx="4505473" cy="3379105"/>
          </a:xfrm>
          <a:ln w="28575">
            <a:solidFill>
              <a:schemeClr val="tx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1475656" y="1729661"/>
            <a:ext cx="6048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Pacient V.K.,  </a:t>
            </a:r>
            <a:r>
              <a:rPr lang="cs-CZ" sz="2800" dirty="0" smtClean="0"/>
              <a:t>konec 5. měsíce, čelní </a:t>
            </a:r>
            <a:r>
              <a:rPr lang="cs-CZ" sz="2800" dirty="0"/>
              <a:t>foto</a:t>
            </a:r>
          </a:p>
        </p:txBody>
      </p:sp>
    </p:spTree>
    <p:extLst>
      <p:ext uri="{BB962C8B-B14F-4D97-AF65-F5344CB8AC3E}">
        <p14:creationId xmlns:p14="http://schemas.microsoft.com/office/powerpoint/2010/main" val="281661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KAZUISTIKA č. 3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cs-CZ" dirty="0" smtClean="0"/>
              <a:t>pacientovi</a:t>
            </a:r>
            <a:r>
              <a:rPr lang="cs-CZ" b="1" dirty="0" smtClean="0"/>
              <a:t> </a:t>
            </a:r>
            <a:r>
              <a:rPr lang="cs-CZ" dirty="0"/>
              <a:t>V</a:t>
            </a:r>
            <a:r>
              <a:rPr lang="cs-CZ" dirty="0" smtClean="0"/>
              <a:t>. </a:t>
            </a:r>
            <a:r>
              <a:rPr lang="cs-CZ" dirty="0"/>
              <a:t>K. se </a:t>
            </a:r>
            <a:r>
              <a:rPr lang="cs-CZ" dirty="0" smtClean="0"/>
              <a:t>během prvních 2 měsíců rozvinula pupeční kýla. </a:t>
            </a:r>
          </a:p>
          <a:p>
            <a:pPr algn="just"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ediatr doporučil gázu přelepenou leukoplastí, maminka však hledala další možnosti, na internetu našla článek o této metodě. Terapie započata ve věku 2 měsíců a ukončena na počátku 6. měsíce.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553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KAZUISTIKA č. 4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acientka N. K., konec 11. měsíce, foto zboku</a:t>
            </a:r>
          </a:p>
          <a:p>
            <a:endParaRPr lang="cs-CZ" dirty="0"/>
          </a:p>
        </p:txBody>
      </p:sp>
      <p:pic>
        <p:nvPicPr>
          <p:cNvPr id="1028" name="Picture 4" descr="C:\Users\Tom a Marci\Downloads\IMG_936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t="17704"/>
          <a:stretch/>
        </p:blipFill>
        <p:spPr bwMode="auto">
          <a:xfrm>
            <a:off x="2771800" y="2697474"/>
            <a:ext cx="3816424" cy="3392969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58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KAZUISTIKA č. 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Pacientka N. K., konec 15. měsíce, foto čelně</a:t>
            </a:r>
          </a:p>
          <a:p>
            <a:endParaRPr lang="cs-CZ" dirty="0"/>
          </a:p>
        </p:txBody>
      </p:sp>
      <p:pic>
        <p:nvPicPr>
          <p:cNvPr id="2051" name="Picture 3" descr="C:\Users\Tom a Marci\Downloads\IMG_06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42"/>
          <a:stretch/>
        </p:blipFill>
        <p:spPr bwMode="auto">
          <a:xfrm rot="5400000">
            <a:off x="3205465" y="1699191"/>
            <a:ext cx="2592288" cy="461174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56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KAZUISTIKA č. 4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Char char="-"/>
            </a:pPr>
            <a:r>
              <a:rPr lang="cs-CZ" dirty="0"/>
              <a:t>pacientce</a:t>
            </a:r>
            <a:r>
              <a:rPr lang="cs-CZ" b="1" dirty="0"/>
              <a:t> </a:t>
            </a:r>
            <a:r>
              <a:rPr lang="cs-CZ" dirty="0"/>
              <a:t>L. K. byla v průběhu 10. až 11. měsíce diagnostikována pupeční kýla. </a:t>
            </a:r>
          </a:p>
          <a:p>
            <a:pPr algn="just">
              <a:buFontTx/>
              <a:buChar char="-"/>
            </a:pPr>
            <a:r>
              <a:rPr lang="cs-CZ" dirty="0"/>
              <a:t>pediatr doporučil již rovnou metodu dle </a:t>
            </a:r>
            <a:r>
              <a:rPr lang="cs-CZ" dirty="0">
                <a:solidFill>
                  <a:schemeClr val="tx2"/>
                </a:solidFill>
              </a:rPr>
              <a:t>M</a:t>
            </a:r>
            <a:r>
              <a:rPr lang="cs-CZ" dirty="0">
                <a:solidFill>
                  <a:srgbClr val="FF0000"/>
                </a:solidFill>
              </a:rPr>
              <a:t>T</a:t>
            </a:r>
            <a:r>
              <a:rPr lang="cs-CZ" dirty="0"/>
              <a:t>C. Terapie započata ve věku 11 měsíců a ukončena na konci 15. měsíce.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358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 smtClean="0"/>
              <a:t>závěr</a:t>
            </a:r>
            <a:endParaRPr lang="cs-CZ" b="1" cap="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min. alergické či jiné negativní projevy na kůži</a:t>
            </a:r>
          </a:p>
          <a:p>
            <a:r>
              <a:rPr lang="cs-CZ" dirty="0" smtClean="0"/>
              <a:t>dobrá snášenlivost léčby novorozenci</a:t>
            </a:r>
          </a:p>
          <a:p>
            <a:r>
              <a:rPr lang="cs-CZ" dirty="0" smtClean="0"/>
              <a:t>snadná aplikace, rodiče zvládají bez potíží</a:t>
            </a:r>
          </a:p>
          <a:p>
            <a:r>
              <a:rPr lang="cs-CZ" dirty="0" smtClean="0"/>
              <a:t>úspěšnost i přes častou skepsi lékařů, chirurgů</a:t>
            </a:r>
          </a:p>
          <a:p>
            <a:r>
              <a:rPr lang="cs-CZ" dirty="0"/>
              <a:t>n</a:t>
            </a:r>
            <a:r>
              <a:rPr lang="cs-CZ" dirty="0" smtClean="0"/>
              <a:t>e vždy respektovat hranici 16ti měsíců…</a:t>
            </a:r>
          </a:p>
          <a:p>
            <a:r>
              <a:rPr lang="cs-CZ" dirty="0" smtClean="0"/>
              <a:t>spolupráce pediatr – fyzioterapeut – chirurg</a:t>
            </a:r>
          </a:p>
          <a:p>
            <a:r>
              <a:rPr lang="cs-CZ" dirty="0" smtClean="0"/>
              <a:t>nutno obeznámit více pediatrů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509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b="1" u="sng" dirty="0" smtClean="0"/>
              <a:t>Děkuji za pozornost!</a:t>
            </a:r>
            <a:endParaRPr lang="cs-CZ" sz="5400" b="1" u="sng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>
                <a:solidFill>
                  <a:schemeClr val="tx1"/>
                </a:solidFill>
              </a:rPr>
              <a:t>V</a:t>
            </a:r>
            <a:r>
              <a:rPr lang="de-DE" sz="4400" b="1" dirty="0" err="1" smtClean="0">
                <a:solidFill>
                  <a:schemeClr val="tx1"/>
                </a:solidFill>
              </a:rPr>
              <a:t>ielen</a:t>
            </a:r>
            <a:r>
              <a:rPr lang="de-DE" sz="4400" b="1" dirty="0" smtClean="0">
                <a:solidFill>
                  <a:schemeClr val="tx1"/>
                </a:solidFill>
              </a:rPr>
              <a:t> </a:t>
            </a:r>
            <a:r>
              <a:rPr lang="de-DE" sz="4400" b="1" dirty="0">
                <a:solidFill>
                  <a:schemeClr val="tx1"/>
                </a:solidFill>
              </a:rPr>
              <a:t>Dank für Ihre </a:t>
            </a:r>
            <a:r>
              <a:rPr lang="de-DE" sz="4400" b="1" dirty="0" smtClean="0">
                <a:solidFill>
                  <a:schemeClr val="tx1"/>
                </a:solidFill>
              </a:rPr>
              <a:t>Aufmerksamkeit</a:t>
            </a:r>
            <a:r>
              <a:rPr lang="cs-CZ" sz="4400" b="1" dirty="0" smtClean="0">
                <a:solidFill>
                  <a:schemeClr val="tx1"/>
                </a:solidFill>
              </a:rPr>
              <a:t>!</a:t>
            </a:r>
            <a:endParaRPr lang="cs-CZ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9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JAK POZNAT PUPEČNÍ KÝLU?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cs-CZ" dirty="0" smtClean="0"/>
              <a:t>při </a:t>
            </a:r>
            <a:r>
              <a:rPr lang="cs-CZ" dirty="0"/>
              <a:t>zvýšení nitrobřišního tlaku  (např. pláč, křik) </a:t>
            </a:r>
            <a:r>
              <a:rPr lang="cs-CZ" dirty="0" smtClean="0"/>
              <a:t>zvětšení již tak mnohdy patrného vyklenutí,</a:t>
            </a:r>
            <a:r>
              <a:rPr lang="cs-CZ" dirty="0"/>
              <a:t> </a:t>
            </a:r>
            <a:endParaRPr lang="cs-CZ" dirty="0" smtClean="0"/>
          </a:p>
          <a:p>
            <a:pPr algn="just">
              <a:buFontTx/>
              <a:buChar char="-"/>
            </a:pPr>
            <a:r>
              <a:rPr lang="cs-CZ" dirty="0" smtClean="0"/>
              <a:t>palpačně je vyklenutí </a:t>
            </a:r>
            <a:r>
              <a:rPr lang="cs-CZ" dirty="0"/>
              <a:t>nebolestivé, měkké a </a:t>
            </a:r>
            <a:r>
              <a:rPr lang="cs-CZ" dirty="0" smtClean="0"/>
              <a:t>elastické,</a:t>
            </a:r>
          </a:p>
          <a:p>
            <a:pPr algn="just"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ozor na velikost (může být i dosti malé), obvykle velikosti hrachu a větší.</a:t>
            </a:r>
          </a:p>
        </p:txBody>
      </p:sp>
    </p:spTree>
    <p:extLst>
      <p:ext uri="{BB962C8B-B14F-4D97-AF65-F5344CB8AC3E}">
        <p14:creationId xmlns:p14="http://schemas.microsoft.com/office/powerpoint/2010/main" val="71608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 smtClean="0"/>
              <a:t>pupeční kýla</a:t>
            </a:r>
            <a:endParaRPr lang="cs-CZ" b="1" cap="all" dirty="0"/>
          </a:p>
        </p:txBody>
      </p:sp>
      <p:pic>
        <p:nvPicPr>
          <p:cNvPr id="4" name="obrázek 8" descr="C:\Users\Tom a Marci\Desktop\pupeční kýla\image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3672408" cy="295232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7" descr="C:\Users\Tom a Marci\Desktop\pupeční kýla\stažený soubo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852936"/>
            <a:ext cx="3816424" cy="297175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581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 smtClean="0"/>
              <a:t>Možnosti léčby</a:t>
            </a:r>
            <a:endParaRPr lang="cs-CZ" b="1" cap="all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cs-CZ" sz="2800" cap="all" dirty="0"/>
              <a:t>Konzervativní</a:t>
            </a:r>
            <a:r>
              <a:rPr lang="cs-CZ" sz="2800" dirty="0"/>
              <a:t> </a:t>
            </a:r>
            <a:r>
              <a:rPr lang="cs-CZ" sz="2800" cap="all" dirty="0" smtClean="0"/>
              <a:t>terapie</a:t>
            </a:r>
            <a:endParaRPr lang="cs-CZ" sz="2800" cap="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14365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s-CZ" sz="3200" dirty="0" smtClean="0"/>
              <a:t>náplasťová </a:t>
            </a:r>
            <a:r>
              <a:rPr lang="cs-CZ" sz="3200" dirty="0"/>
              <a:t>fixace,</a:t>
            </a:r>
          </a:p>
          <a:p>
            <a:r>
              <a:rPr lang="cs-CZ" sz="3200" dirty="0"/>
              <a:t>kýlní pás,</a:t>
            </a:r>
          </a:p>
          <a:p>
            <a:r>
              <a:rPr lang="cs-CZ" sz="3200" dirty="0"/>
              <a:t>obyčejná leukoplast s kusem gázy</a:t>
            </a:r>
            <a:r>
              <a:rPr lang="cs-CZ" sz="3200" dirty="0" smtClean="0"/>
              <a:t>,</a:t>
            </a:r>
            <a:endParaRPr lang="cs-CZ" sz="3200" dirty="0"/>
          </a:p>
          <a:p>
            <a:r>
              <a:rPr lang="cs-CZ" sz="3200" b="1" dirty="0" err="1" smtClean="0">
                <a:solidFill>
                  <a:schemeClr val="tx2"/>
                </a:solidFill>
              </a:rPr>
              <a:t>M</a:t>
            </a:r>
            <a:r>
              <a:rPr lang="cs-CZ" sz="3200" dirty="0" err="1" smtClean="0"/>
              <a:t>edical</a:t>
            </a:r>
            <a:r>
              <a:rPr lang="cs-CZ" sz="3200" dirty="0" smtClean="0"/>
              <a:t> </a:t>
            </a:r>
            <a:r>
              <a:rPr lang="cs-CZ" sz="3200" b="1" dirty="0" err="1">
                <a:solidFill>
                  <a:srgbClr val="FF0000"/>
                </a:solidFill>
              </a:rPr>
              <a:t>T</a:t>
            </a:r>
            <a:r>
              <a:rPr lang="cs-CZ" sz="3200" dirty="0" err="1"/>
              <a:t>aping</a:t>
            </a:r>
            <a:r>
              <a:rPr lang="cs-CZ" sz="3200" dirty="0"/>
              <a:t>  </a:t>
            </a:r>
            <a:r>
              <a:rPr lang="cs-CZ" sz="3200" b="1" dirty="0" err="1" smtClean="0"/>
              <a:t>C</a:t>
            </a:r>
            <a:r>
              <a:rPr lang="cs-CZ" sz="3200" dirty="0" err="1" smtClean="0"/>
              <a:t>oncept</a:t>
            </a:r>
            <a:endParaRPr lang="cs-CZ" sz="3200" dirty="0"/>
          </a:p>
          <a:p>
            <a:pPr marL="0" indent="0">
              <a:buNone/>
            </a:pPr>
            <a:endParaRPr lang="cs-CZ" sz="3800" dirty="0" smtClean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cap="all" dirty="0"/>
              <a:t>Operační</a:t>
            </a:r>
            <a:r>
              <a:rPr lang="cs-CZ" sz="2800" dirty="0"/>
              <a:t> </a:t>
            </a:r>
            <a:r>
              <a:rPr lang="cs-CZ" sz="2800" cap="all" dirty="0" smtClean="0"/>
              <a:t>léčba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75447" cy="3414365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s-CZ" sz="3200" dirty="0"/>
              <a:t>n</a:t>
            </a:r>
            <a:r>
              <a:rPr lang="cs-CZ" sz="3200" dirty="0" smtClean="0"/>
              <a:t>epsanou hranicí je 16 měsíců,</a:t>
            </a:r>
          </a:p>
          <a:p>
            <a:r>
              <a:rPr lang="cs-CZ" sz="3200" dirty="0" smtClean="0"/>
              <a:t>ideální věk </a:t>
            </a:r>
            <a:r>
              <a:rPr lang="cs-CZ" sz="3200" dirty="0"/>
              <a:t>k operaci je mezi 2. – 5. rokem věku </a:t>
            </a:r>
            <a:r>
              <a:rPr lang="cs-CZ" sz="3200" dirty="0" smtClean="0"/>
              <a:t>dítěte,</a:t>
            </a:r>
          </a:p>
          <a:p>
            <a:r>
              <a:rPr lang="cs-CZ" sz="3200" dirty="0" smtClean="0"/>
              <a:t>nad rámec prezentace</a:t>
            </a:r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291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KONZERVATIVNÍ TERAPIE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náplasťová fixace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0" y="2564904"/>
            <a:ext cx="5339579" cy="316835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2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KONZERVATIVNÍ TERAPIE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kýlní pás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710" y="2290069"/>
            <a:ext cx="4488579" cy="383609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KONZERVATIVNÍ TERAPIE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- obyčejná leukoplast s kusem gázy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2492896"/>
            <a:ext cx="3168352" cy="326947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49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KONZERVATIVNÍ TERAPIE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err="1" smtClean="0"/>
              <a:t>ligamentózní</a:t>
            </a:r>
            <a:r>
              <a:rPr lang="cs-CZ" dirty="0" smtClean="0"/>
              <a:t> technika dle </a:t>
            </a:r>
            <a:r>
              <a:rPr lang="cs-CZ" b="1" dirty="0" err="1" smtClean="0">
                <a:solidFill>
                  <a:schemeClr val="tx2"/>
                </a:solidFill>
              </a:rPr>
              <a:t>M</a:t>
            </a:r>
            <a:r>
              <a:rPr lang="cs-CZ" dirty="0" err="1" smtClean="0"/>
              <a:t>edical</a:t>
            </a:r>
            <a:r>
              <a:rPr lang="cs-CZ" dirty="0" smtClean="0"/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</a:t>
            </a:r>
            <a:r>
              <a:rPr lang="cs-CZ" dirty="0" err="1" smtClean="0"/>
              <a:t>aping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b="1" dirty="0" err="1" smtClean="0"/>
              <a:t>C</a:t>
            </a:r>
            <a:r>
              <a:rPr lang="cs-CZ" dirty="0" err="1" smtClean="0"/>
              <a:t>onceptu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6" descr="C:\Users\Tom a Marci\Desktop\Re-habilis\Fotogalerie\Foto nové\F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924944"/>
            <a:ext cx="6264696" cy="295232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306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643</Words>
  <Application>Microsoft Office PowerPoint</Application>
  <PresentationFormat>Předvádění na obrazovce (4:3)</PresentationFormat>
  <Paragraphs>95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0" baseType="lpstr">
      <vt:lpstr>Arial</vt:lpstr>
      <vt:lpstr>Calibri</vt:lpstr>
      <vt:lpstr>Motiv systému Office</vt:lpstr>
      <vt:lpstr>  Medical Taping Concept  V LÉČBĚ  PUPEČNÍ KÝLY  U  NOVOROZENCŮ  </vt:lpstr>
      <vt:lpstr>VZNIK PUPEČNÍ KÝLY </vt:lpstr>
      <vt:lpstr>JAK POZNAT PUPEČNÍ KÝLU?</vt:lpstr>
      <vt:lpstr>pupeční kýla</vt:lpstr>
      <vt:lpstr>Možnosti léčby</vt:lpstr>
      <vt:lpstr>KONZERVATIVNÍ TERAPIE</vt:lpstr>
      <vt:lpstr>KONZERVATIVNÍ TERAPIE</vt:lpstr>
      <vt:lpstr>KONZERVATIVNÍ TERAPIE</vt:lpstr>
      <vt:lpstr>KONZERVATIVNÍ TERAPIE</vt:lpstr>
      <vt:lpstr>JAK SE K NÁM NOVOROZENEC DOSTANE?</vt:lpstr>
      <vt:lpstr>INSTRUKTÁŽ RODIČE V BODECH</vt:lpstr>
      <vt:lpstr>MATERIÁL</vt:lpstr>
      <vt:lpstr>KAZUISTIKY</vt:lpstr>
      <vt:lpstr>KAZUISTIKA č.1  Pacientka Z. K., cca 5. měsíc, foto čelně a zboku</vt:lpstr>
      <vt:lpstr>KAZUISTIKA č.1  Pacientka Z. K., cca 9. měsíc, foto čelně a zboku</vt:lpstr>
      <vt:lpstr>KAZUISTIKA č.1</vt:lpstr>
      <vt:lpstr>KAZUISTIKA č. 2</vt:lpstr>
      <vt:lpstr>KAZUISTIKA č. 2</vt:lpstr>
      <vt:lpstr>KAZUISTIKA č. 2</vt:lpstr>
      <vt:lpstr>KAZUISTIKA č.3</vt:lpstr>
      <vt:lpstr>KAZUISTIKA č. 3</vt:lpstr>
      <vt:lpstr>KAZUISTIKA č. 3</vt:lpstr>
      <vt:lpstr>KAZUISTIKA č. 4</vt:lpstr>
      <vt:lpstr>KAZUISTIKA č. 4</vt:lpstr>
      <vt:lpstr>KAZUISTIKA č. 4</vt:lpstr>
      <vt:lpstr>závěr</vt:lpstr>
      <vt:lpstr>Děkuji za pozornost!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PUPEČNÍ KÝLA  U  NOVOROZENCŮ</dc:title>
  <dc:creator>Tom a Marci</dc:creator>
  <cp:lastModifiedBy>Mirek Dominik</cp:lastModifiedBy>
  <cp:revision>46</cp:revision>
  <dcterms:created xsi:type="dcterms:W3CDTF">2015-09-08T11:35:09Z</dcterms:created>
  <dcterms:modified xsi:type="dcterms:W3CDTF">2015-10-06T21:33:38Z</dcterms:modified>
</cp:coreProperties>
</file>